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91" r:id="rId3"/>
    <p:sldId id="258" r:id="rId4"/>
    <p:sldId id="289" r:id="rId5"/>
    <p:sldId id="288" r:id="rId6"/>
    <p:sldId id="256" r:id="rId7"/>
    <p:sldId id="260" r:id="rId8"/>
    <p:sldId id="290" r:id="rId9"/>
    <p:sldId id="292" r:id="rId10"/>
    <p:sldId id="261" r:id="rId11"/>
    <p:sldId id="259" r:id="rId12"/>
    <p:sldId id="262" r:id="rId13"/>
    <p:sldId id="263" r:id="rId14"/>
    <p:sldId id="264" r:id="rId15"/>
    <p:sldId id="293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AD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7413898-DEB5-453D-BB69-21A4878D9EC0}" type="datetimeFigureOut">
              <a:rPr lang="ru-RU" smtClean="0"/>
              <a:pPr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560C8D7-F9C3-42B3-82A3-A7F3C5D27B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43240" y="1643050"/>
            <a:ext cx="5572164" cy="3500462"/>
          </a:xfrm>
        </p:spPr>
        <p:txBody>
          <a:bodyPr>
            <a:normAutofit fontScale="90000"/>
            <a:scene3d>
              <a:camera prst="orthographicFront"/>
              <a:lightRig rig="threePt" dir="t">
                <a:rot lat="0" lon="0" rev="4800000"/>
              </a:lightRig>
            </a:scene3d>
            <a:sp3d extrusionH="57150" prstMaterial="matte">
              <a:bevelT w="50800" h="10160" prst="divot"/>
            </a:sp3d>
          </a:bodyPr>
          <a:lstStyle/>
          <a:p>
            <a:pPr algn="ctr"/>
            <a:r>
              <a:rPr lang="ru-RU" sz="4000" dirty="0" smtClean="0"/>
              <a:t>учитель математики высшей квалификационной категории</a:t>
            </a:r>
            <a:br>
              <a:rPr lang="ru-RU" sz="4000" dirty="0" smtClean="0"/>
            </a:br>
            <a:r>
              <a:rPr lang="ru-RU" sz="4000" dirty="0" smtClean="0"/>
              <a:t>МКОУ СОШ № 2</a:t>
            </a:r>
            <a:br>
              <a:rPr lang="ru-RU" sz="4000" dirty="0" smtClean="0"/>
            </a:br>
            <a:r>
              <a:rPr lang="ru-RU" sz="4000" dirty="0" smtClean="0"/>
              <a:t> г.п.Нарткала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bg1"/>
                </a:solidFill>
              </a:rPr>
              <a:t>2014 г.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14290"/>
            <a:ext cx="8620156" cy="2643206"/>
          </a:xfrm>
        </p:spPr>
        <p:txBody>
          <a:bodyPr>
            <a:prstTxWarp prst="textDeflateInflat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Кармокова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Марина </a:t>
            </a:r>
            <a:r>
              <a:rPr lang="ru-RU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Исмаиловна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05897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Этап </a:t>
            </a: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.(5 мин)  Классификация уравнений по методам решения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одержимое 3" descr="C:\Users\Марина\Desktop\2.tif"/>
          <p:cNvPicPr>
            <a:picLocks noGrp="1"/>
          </p:cNvPicPr>
          <p:nvPr>
            <p:ph idx="1"/>
          </p:nvPr>
        </p:nvPicPr>
        <p:blipFill>
          <a:blip r:embed="rId2" cstate="print"/>
          <a:srcRect l="66381" t="54861" r="13576" b="5787"/>
          <a:stretch>
            <a:fillRect/>
          </a:stretch>
        </p:blipFill>
        <p:spPr bwMode="auto">
          <a:xfrm rot="5400000">
            <a:off x="3536149" y="-1893131"/>
            <a:ext cx="2000264" cy="878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арина\Desktop\2.tif"/>
          <p:cNvPicPr/>
          <p:nvPr/>
        </p:nvPicPr>
        <p:blipFill>
          <a:blip r:embed="rId2" cstate="print"/>
          <a:srcRect l="11694" t="6219" r="41665" b="54419"/>
          <a:stretch>
            <a:fillRect/>
          </a:stretch>
        </p:blipFill>
        <p:spPr bwMode="auto">
          <a:xfrm rot="5400000">
            <a:off x="2821781" y="750063"/>
            <a:ext cx="3429000" cy="878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Этап </a:t>
            </a:r>
            <a:r>
              <a:rPr lang="en-US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II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(10 мин)</a:t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Метод использования свойств ограниченности функции.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" name="Содержимое 3" descr="C:\Users\Марина\Desktop\2.tif"/>
          <p:cNvPicPr>
            <a:picLocks noGrp="1"/>
          </p:cNvPicPr>
          <p:nvPr>
            <p:ph idx="1"/>
          </p:nvPr>
        </p:nvPicPr>
        <p:blipFill>
          <a:blip r:embed="rId2" cstate="print"/>
          <a:srcRect l="44575" t="54545" r="40513" b="6428"/>
          <a:stretch>
            <a:fillRect/>
          </a:stretch>
        </p:blipFill>
        <p:spPr bwMode="auto">
          <a:xfrm rot="5400000">
            <a:off x="2143091" y="-214353"/>
            <a:ext cx="4929223" cy="8501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Решение уравнений № 1 из таблицы.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	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Марина\Desktop\2.tif"/>
          <p:cNvPicPr/>
          <p:nvPr/>
        </p:nvPicPr>
        <p:blipFill>
          <a:blip r:embed="rId2" cstate="print"/>
          <a:srcRect l="62498" t="5320" r="14204" b="52896"/>
          <a:stretch>
            <a:fillRect/>
          </a:stretch>
        </p:blipFill>
        <p:spPr bwMode="auto">
          <a:xfrm rot="5400000">
            <a:off x="2250265" y="-178618"/>
            <a:ext cx="4786345" cy="842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решение:</a:t>
            </a:r>
            <a:endParaRPr lang="ru-RU" dirty="0"/>
          </a:p>
        </p:txBody>
      </p:sp>
      <p:pic>
        <p:nvPicPr>
          <p:cNvPr id="6" name="Содержимое 5" descr="C:\Users\Марина\Desktop\888.tif"/>
          <p:cNvPicPr>
            <a:picLocks noGrp="1"/>
          </p:cNvPicPr>
          <p:nvPr>
            <p:ph idx="1"/>
          </p:nvPr>
        </p:nvPicPr>
        <p:blipFill>
          <a:blip r:embed="rId2"/>
          <a:srcRect l="66382" t="8802" r="12613" b="56112"/>
          <a:stretch>
            <a:fillRect/>
          </a:stretch>
        </p:blipFill>
        <p:spPr bwMode="auto">
          <a:xfrm rot="16200000">
            <a:off x="2964644" y="-392932"/>
            <a:ext cx="3786216" cy="800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/>
          </a:bodyPr>
          <a:lstStyle/>
          <a:p>
            <a:r>
              <a:rPr lang="ru-RU" sz="3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Суть метода использования одноименных тригонометрических уравнений</a:t>
            </a:r>
            <a:endParaRPr lang="ru-RU" sz="32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Содержимое 5" descr="C:\Users\Марина\Desktop\777.tif"/>
          <p:cNvPicPr>
            <a:picLocks noGrp="1"/>
          </p:cNvPicPr>
          <p:nvPr>
            <p:ph idx="1"/>
          </p:nvPr>
        </p:nvPicPr>
        <p:blipFill>
          <a:blip r:embed="rId2"/>
          <a:srcRect l="36879" t="49525" r="12132" b="41924"/>
          <a:stretch>
            <a:fillRect/>
          </a:stretch>
        </p:blipFill>
        <p:spPr bwMode="auto">
          <a:xfrm>
            <a:off x="500034" y="1571612"/>
            <a:ext cx="835824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Примеры 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40056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Трое учеников решают уравнение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 10. 8, 11.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Остальные решают любой из этих номеров.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 № 10</a:t>
            </a:r>
            <a:endParaRPr lang="ru-RU" dirty="0"/>
          </a:p>
        </p:txBody>
      </p:sp>
      <p:pic>
        <p:nvPicPr>
          <p:cNvPr id="6" name="Содержимое 5" descr="C:\Users\Марина\Desktop\222.tif"/>
          <p:cNvPicPr>
            <a:picLocks noGrp="1"/>
          </p:cNvPicPr>
          <p:nvPr>
            <p:ph idx="1"/>
          </p:nvPr>
        </p:nvPicPr>
        <p:blipFill>
          <a:blip r:embed="rId2"/>
          <a:srcRect l="50828" t="56368" r="16124" b="2005"/>
          <a:stretch>
            <a:fillRect/>
          </a:stretch>
        </p:blipFill>
        <p:spPr bwMode="auto">
          <a:xfrm rot="5400000">
            <a:off x="2321702" y="107135"/>
            <a:ext cx="4857785" cy="7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№ 8 </a:t>
            </a:r>
            <a:endParaRPr lang="ru-RU" dirty="0"/>
          </a:p>
        </p:txBody>
      </p:sp>
      <p:pic>
        <p:nvPicPr>
          <p:cNvPr id="4" name="Содержимое 3" descr="C:\Users\Марина\Desktop\3.tif"/>
          <p:cNvPicPr>
            <a:picLocks noGrp="1"/>
          </p:cNvPicPr>
          <p:nvPr>
            <p:ph idx="1"/>
          </p:nvPr>
        </p:nvPicPr>
        <p:blipFill>
          <a:blip r:embed="rId2" cstate="print"/>
          <a:srcRect l="75694" t="52067" r="13674" b="6323"/>
          <a:stretch>
            <a:fillRect/>
          </a:stretch>
        </p:blipFill>
        <p:spPr bwMode="auto">
          <a:xfrm rot="5197405">
            <a:off x="3445926" y="-1465576"/>
            <a:ext cx="1805275" cy="79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арина\Desktop\3.tif"/>
          <p:cNvPicPr/>
          <p:nvPr/>
        </p:nvPicPr>
        <p:blipFill>
          <a:blip r:embed="rId2" cstate="print"/>
          <a:srcRect l="9845" t="4829" r="69418" b="53836"/>
          <a:stretch>
            <a:fillRect/>
          </a:stretch>
        </p:blipFill>
        <p:spPr bwMode="auto">
          <a:xfrm rot="5400000">
            <a:off x="3178960" y="821514"/>
            <a:ext cx="3000394" cy="8215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№ 11</a:t>
            </a:r>
            <a:endParaRPr lang="ru-RU" dirty="0"/>
          </a:p>
        </p:txBody>
      </p:sp>
      <p:pic>
        <p:nvPicPr>
          <p:cNvPr id="4" name="Содержимое 3" descr="C:\Users\Марина\Desktop\3.tif"/>
          <p:cNvPicPr>
            <a:picLocks noGrp="1"/>
          </p:cNvPicPr>
          <p:nvPr>
            <p:ph idx="1"/>
          </p:nvPr>
        </p:nvPicPr>
        <p:blipFill>
          <a:blip r:embed="rId2" cstate="print"/>
          <a:srcRect l="30293" t="3864" r="29539" b="53590"/>
          <a:stretch>
            <a:fillRect/>
          </a:stretch>
        </p:blipFill>
        <p:spPr bwMode="auto">
          <a:xfrm rot="5400000">
            <a:off x="1928794" y="-214338"/>
            <a:ext cx="5000662" cy="842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</a:t>
            </a:r>
            <a:r>
              <a:rPr lang="en-US" dirty="0" smtClean="0"/>
              <a:t>III ( </a:t>
            </a:r>
            <a:r>
              <a:rPr lang="ru-RU" dirty="0" smtClean="0"/>
              <a:t>5 мин)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14353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Систематизируем решения уравнения вида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методом сведения данного уравнения к однородному уравнению. Выясняем преимущества данного метода над основанными способами решения этого уравнения ( введение вспомогательного угла, применение формул универсальной подстановки). Отмечаем. Что он, так же как и метод рационализации, применяется в физике при сложении гармонического колебаний.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Знания учащихся проверяются тестом с последующим взаимоконтролем.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магнитной доске ученик составляет системно-обобщающую таблицу, раскрывающую идею решения уравнения  вида                             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заранее приготовленных карточек.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Марина\Desktop\222.tif"/>
          <p:cNvPicPr/>
          <p:nvPr/>
        </p:nvPicPr>
        <p:blipFill>
          <a:blip r:embed="rId2"/>
          <a:srcRect l="67725" t="33862" r="29991" b="49057"/>
          <a:stretch>
            <a:fillRect/>
          </a:stretch>
        </p:blipFill>
        <p:spPr bwMode="auto">
          <a:xfrm rot="5400000">
            <a:off x="6893751" y="750059"/>
            <a:ext cx="500066" cy="185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Марина\Desktop\222.tif"/>
          <p:cNvPicPr/>
          <p:nvPr/>
        </p:nvPicPr>
        <p:blipFill>
          <a:blip r:embed="rId2"/>
          <a:srcRect l="67725" t="33862" r="29991" b="49057"/>
          <a:stretch>
            <a:fillRect/>
          </a:stretch>
        </p:blipFill>
        <p:spPr bwMode="auto">
          <a:xfrm rot="5400000">
            <a:off x="3821901" y="4179099"/>
            <a:ext cx="71438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511329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Метод решения хорош,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с самого начала мы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можем предвидеть -  и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впоследствии подтвердить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это - что, следуя этому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методу, мы достигнем цели.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Arial Black" pitchFamily="34" charset="0"/>
              </a:rPr>
              <a:t>                                                                                      /</a:t>
            </a: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/</a:t>
            </a:r>
            <a:r>
              <a:rPr lang="ru-RU" dirty="0" smtClean="0">
                <a:latin typeface="Arial Black" pitchFamily="34" charset="0"/>
              </a:rPr>
              <a:t>Лейбниц/</a:t>
            </a:r>
            <a:r>
              <a:rPr lang="ru-RU" dirty="0" smtClean="0">
                <a:solidFill>
                  <a:schemeClr val="bg1"/>
                </a:solidFill>
                <a:latin typeface="Arial Black" pitchFamily="34" charset="0"/>
              </a:rPr>
              <a:t>//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42852"/>
            <a:ext cx="8715436" cy="1200329"/>
          </a:xfrm>
          <a:prstGeom prst="rect">
            <a:avLst/>
          </a:prstGeom>
        </p:spPr>
        <p:txBody>
          <a:bodyPr wrap="square">
            <a:prstTxWarp prst="textDeflateIn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Тема: Методы решения тригонометрических уравнений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Системно-обобщающая таблица</a:t>
            </a:r>
            <a:endParaRPr lang="ru-RU" dirty="0"/>
          </a:p>
        </p:txBody>
      </p:sp>
      <p:pic>
        <p:nvPicPr>
          <p:cNvPr id="4" name="Содержимое 3" descr="C:\Users\Марина\Desktop\4.tif"/>
          <p:cNvPicPr>
            <a:picLocks noGrp="1"/>
          </p:cNvPicPr>
          <p:nvPr>
            <p:ph idx="1"/>
          </p:nvPr>
        </p:nvPicPr>
        <p:blipFill>
          <a:blip r:embed="rId2" cstate="print"/>
          <a:srcRect l="23975" t="52692" r="27584" b="6273"/>
          <a:stretch>
            <a:fillRect/>
          </a:stretch>
        </p:blipFill>
        <p:spPr bwMode="auto">
          <a:xfrm rot="5400000">
            <a:off x="1893074" y="-178619"/>
            <a:ext cx="5143535" cy="850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 (с взаимоконтролем) </a:t>
            </a:r>
            <a:br>
              <a:rPr lang="ru-RU" dirty="0" smtClean="0"/>
            </a:br>
            <a:r>
              <a:rPr lang="ru-RU" dirty="0" smtClean="0"/>
              <a:t>Вариант 1</a:t>
            </a:r>
            <a:endParaRPr lang="ru-RU" dirty="0"/>
          </a:p>
        </p:txBody>
      </p:sp>
      <p:pic>
        <p:nvPicPr>
          <p:cNvPr id="4" name="Содержимое 3" descr="C:\Users\Марина\Desktop\4.tif"/>
          <p:cNvPicPr>
            <a:picLocks noGrp="1"/>
          </p:cNvPicPr>
          <p:nvPr>
            <p:ph idx="1"/>
          </p:nvPr>
        </p:nvPicPr>
        <p:blipFill>
          <a:blip r:embed="rId2" cstate="print"/>
          <a:srcRect l="82123" t="52562" r="10578" b="6803"/>
          <a:stretch>
            <a:fillRect/>
          </a:stretch>
        </p:blipFill>
        <p:spPr bwMode="auto">
          <a:xfrm rot="5400000">
            <a:off x="4107653" y="-2250321"/>
            <a:ext cx="1000132" cy="850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арина\Desktop\4.tif"/>
          <p:cNvPicPr/>
          <p:nvPr/>
        </p:nvPicPr>
        <p:blipFill>
          <a:blip r:embed="rId2" cstate="print"/>
          <a:srcRect l="7630" t="3272" r="62060" b="54801"/>
          <a:stretch>
            <a:fillRect/>
          </a:stretch>
        </p:blipFill>
        <p:spPr bwMode="auto">
          <a:xfrm rot="5400000">
            <a:off x="2250276" y="607188"/>
            <a:ext cx="4429134" cy="807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  2</a:t>
            </a:r>
            <a:endParaRPr lang="ru-RU" dirty="0"/>
          </a:p>
        </p:txBody>
      </p:sp>
      <p:pic>
        <p:nvPicPr>
          <p:cNvPr id="4" name="Содержимое 3" descr="C:\Users\Марина\Desktop\4.tif"/>
          <p:cNvPicPr>
            <a:picLocks noGrp="1"/>
          </p:cNvPicPr>
          <p:nvPr>
            <p:ph idx="1"/>
          </p:nvPr>
        </p:nvPicPr>
        <p:blipFill>
          <a:blip r:embed="rId2" cstate="print"/>
          <a:srcRect l="43146" t="3283" r="18853" b="54496"/>
          <a:stretch>
            <a:fillRect/>
          </a:stretch>
        </p:blipFill>
        <p:spPr bwMode="auto">
          <a:xfrm rot="5400000">
            <a:off x="2107389" y="-250057"/>
            <a:ext cx="5000660" cy="864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</a:t>
            </a:r>
            <a:r>
              <a:rPr lang="en-US" dirty="0" smtClean="0"/>
              <a:t>III (13 </a:t>
            </a:r>
            <a:r>
              <a:rPr lang="ru-RU" dirty="0" smtClean="0"/>
              <a:t>мин)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490062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Отмечаем, что в уравнении</a:t>
            </a: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с – любые действительные числа.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Если  а=в=0, а сне равно 0, то уравнение теряет смысл.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а=в=с=0, 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любое действительное число, т.е. уравнение обращается в тождество.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Уравнение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решить, шестью способами.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доске 5-6 учеников показывают различные способы решения этого уравнения. Проводим сравнительный анализ и комментарии решений.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1500174"/>
            <a:ext cx="2764652" cy="464647"/>
          </a:xfrm>
          <a:prstGeom prst="rect">
            <a:avLst/>
          </a:prstGeom>
          <a:noFill/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3786190"/>
            <a:ext cx="2643206" cy="4405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1. Сведения к однородному уравнению.</a:t>
            </a:r>
            <a:endParaRPr lang="ru-RU" dirty="0"/>
          </a:p>
        </p:txBody>
      </p:sp>
      <p:pic>
        <p:nvPicPr>
          <p:cNvPr id="4" name="Содержимое 3" descr="C:\Users\Марина\Desktop\5.tif"/>
          <p:cNvPicPr>
            <a:picLocks noGrp="1"/>
          </p:cNvPicPr>
          <p:nvPr>
            <p:ph idx="1"/>
          </p:nvPr>
        </p:nvPicPr>
        <p:blipFill>
          <a:blip r:embed="rId2" cstate="print"/>
          <a:srcRect l="26635" t="53590" r="37095" b="6166"/>
          <a:stretch>
            <a:fillRect/>
          </a:stretch>
        </p:blipFill>
        <p:spPr bwMode="auto">
          <a:xfrm rot="5400000">
            <a:off x="1750212" y="-250040"/>
            <a:ext cx="5143538" cy="8643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2. Преобразование суммы в произведение.</a:t>
            </a:r>
            <a:endParaRPr lang="ru-RU" dirty="0"/>
          </a:p>
        </p:txBody>
      </p:sp>
      <p:pic>
        <p:nvPicPr>
          <p:cNvPr id="4" name="Содержимое 3" descr="C:\Users\Марина\Desktop\5.tif"/>
          <p:cNvPicPr>
            <a:picLocks noGrp="1"/>
          </p:cNvPicPr>
          <p:nvPr>
            <p:ph idx="1"/>
          </p:nvPr>
        </p:nvPicPr>
        <p:blipFill>
          <a:blip r:embed="rId2" cstate="print"/>
          <a:srcRect l="65416" t="52846" r="12691" b="5170"/>
          <a:stretch>
            <a:fillRect/>
          </a:stretch>
        </p:blipFill>
        <p:spPr bwMode="auto">
          <a:xfrm rot="5400000">
            <a:off x="2428860" y="-785842"/>
            <a:ext cx="4286280" cy="8715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арина\Desktop\5.tif"/>
          <p:cNvPicPr/>
          <p:nvPr/>
        </p:nvPicPr>
        <p:blipFill>
          <a:blip r:embed="rId2" cstate="print"/>
          <a:srcRect l="9908" t="16984" r="85172" b="55144"/>
          <a:stretch>
            <a:fillRect/>
          </a:stretch>
        </p:blipFill>
        <p:spPr bwMode="auto">
          <a:xfrm rot="5400000">
            <a:off x="4286248" y="2500306"/>
            <a:ext cx="1071570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3. Введение вспомогательного угла.</a:t>
            </a:r>
            <a:endParaRPr lang="ru-RU" dirty="0"/>
          </a:p>
        </p:txBody>
      </p:sp>
      <p:pic>
        <p:nvPicPr>
          <p:cNvPr id="4" name="Содержимое 3" descr="C:\Users\Марина\Desktop\5.tif"/>
          <p:cNvPicPr>
            <a:picLocks noGrp="1"/>
          </p:cNvPicPr>
          <p:nvPr>
            <p:ph idx="1"/>
          </p:nvPr>
        </p:nvPicPr>
        <p:blipFill>
          <a:blip r:embed="rId2" cstate="print"/>
          <a:srcRect l="17007" t="8822" r="57403" b="55161"/>
          <a:stretch>
            <a:fillRect/>
          </a:stretch>
        </p:blipFill>
        <p:spPr bwMode="auto">
          <a:xfrm rot="5400000">
            <a:off x="2250266" y="-392934"/>
            <a:ext cx="4643468" cy="857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4. Введение выражений </a:t>
            </a:r>
            <a:endParaRPr lang="ru-RU" dirty="0"/>
          </a:p>
        </p:txBody>
      </p:sp>
      <p:pic>
        <p:nvPicPr>
          <p:cNvPr id="4" name="Содержимое 3" descr="C:\Users\Марина\Desktop\5.tif"/>
          <p:cNvPicPr>
            <a:picLocks noGrp="1"/>
          </p:cNvPicPr>
          <p:nvPr>
            <p:ph idx="1"/>
          </p:nvPr>
        </p:nvPicPr>
        <p:blipFill>
          <a:blip r:embed="rId2" cstate="print"/>
          <a:srcRect l="47452" t="5158" r="35399" b="53856"/>
          <a:stretch>
            <a:fillRect/>
          </a:stretch>
        </p:blipFill>
        <p:spPr bwMode="auto">
          <a:xfrm rot="5400000">
            <a:off x="2289627" y="-217981"/>
            <a:ext cx="4421870" cy="814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Пояснение:</a:t>
            </a:r>
            <a:endParaRPr lang="ru-RU" dirty="0"/>
          </a:p>
        </p:txBody>
      </p:sp>
      <p:pic>
        <p:nvPicPr>
          <p:cNvPr id="4" name="Содержимое 3" descr="C:\Users\Марина\Desktop\5.tif"/>
          <p:cNvPicPr>
            <a:picLocks noGrp="1"/>
          </p:cNvPicPr>
          <p:nvPr>
            <p:ph idx="1"/>
          </p:nvPr>
        </p:nvPicPr>
        <p:blipFill>
          <a:blip r:embed="rId2" cstate="print"/>
          <a:srcRect l="64374" t="5701" r="21576" b="54556"/>
          <a:stretch>
            <a:fillRect/>
          </a:stretch>
        </p:blipFill>
        <p:spPr bwMode="auto">
          <a:xfrm rot="5400000">
            <a:off x="1964511" y="-35739"/>
            <a:ext cx="4857785" cy="8215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Уравнение примет вид :</a:t>
            </a:r>
            <a:br>
              <a:rPr lang="ru-RU" dirty="0" smtClean="0"/>
            </a:br>
            <a:r>
              <a:rPr lang="ru-RU" dirty="0" smtClean="0"/>
              <a:t>(по формуле 1) : </a:t>
            </a:r>
            <a:endParaRPr lang="ru-RU" dirty="0"/>
          </a:p>
        </p:txBody>
      </p:sp>
      <p:pic>
        <p:nvPicPr>
          <p:cNvPr id="4" name="Содержимое 3" descr="C:\Users\Марина\Desktop\6.tif"/>
          <p:cNvPicPr>
            <a:picLocks noGrp="1"/>
          </p:cNvPicPr>
          <p:nvPr>
            <p:ph idx="1"/>
          </p:nvPr>
        </p:nvPicPr>
        <p:blipFill>
          <a:blip r:embed="rId2" cstate="print"/>
          <a:srcRect l="9595" t="55455" r="57313" b="8357"/>
          <a:stretch>
            <a:fillRect/>
          </a:stretch>
        </p:blipFill>
        <p:spPr bwMode="auto">
          <a:xfrm rot="5400000">
            <a:off x="2321705" y="-35744"/>
            <a:ext cx="4714907" cy="8072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oubleWave1">
              <a:avLst/>
            </a:prstTxWarp>
          </a:bodyPr>
          <a:lstStyle/>
          <a:p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Цели: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143535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Систематизировать, обобщить, расширить знания и умения учащихся, связанные с применением методов решения тригонометрических уравнений.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Содействовать развитию математического мышления учащихся.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Побуждать учащихся к преодолению трудностей в процессе умственной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5 . Введение  выражении </a:t>
            </a:r>
            <a:endParaRPr lang="ru-RU" dirty="0"/>
          </a:p>
        </p:txBody>
      </p:sp>
      <p:pic>
        <p:nvPicPr>
          <p:cNvPr id="4" name="Содержимое 3" descr="C:\Users\Марина\Desktop\6.tif"/>
          <p:cNvPicPr>
            <a:picLocks noGrp="1"/>
          </p:cNvPicPr>
          <p:nvPr>
            <p:ph idx="1"/>
          </p:nvPr>
        </p:nvPicPr>
        <p:blipFill>
          <a:blip r:embed="rId2" cstate="print"/>
          <a:srcRect l="42575" t="60052" r="22291" b="7149"/>
          <a:stretch>
            <a:fillRect/>
          </a:stretch>
        </p:blipFill>
        <p:spPr bwMode="auto">
          <a:xfrm rot="5400000">
            <a:off x="1785932" y="-285757"/>
            <a:ext cx="5143537" cy="871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 6. Применение формулы</a:t>
            </a:r>
            <a:endParaRPr lang="ru-RU" dirty="0"/>
          </a:p>
        </p:txBody>
      </p:sp>
      <p:pic>
        <p:nvPicPr>
          <p:cNvPr id="4" name="Содержимое 3" descr="C:\Users\Марина\Desktop\6.tif"/>
          <p:cNvPicPr>
            <a:picLocks noGrp="1"/>
          </p:cNvPicPr>
          <p:nvPr>
            <p:ph idx="1"/>
          </p:nvPr>
        </p:nvPicPr>
        <p:blipFill>
          <a:blip r:embed="rId2" cstate="print"/>
          <a:srcRect l="78035" t="54313" r="14629" b="7997"/>
          <a:stretch>
            <a:fillRect/>
          </a:stretch>
        </p:blipFill>
        <p:spPr bwMode="auto">
          <a:xfrm rot="5400000">
            <a:off x="4000497" y="-2214601"/>
            <a:ext cx="1071570" cy="850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арина\Desktop\6.tif"/>
          <p:cNvPicPr/>
          <p:nvPr/>
        </p:nvPicPr>
        <p:blipFill>
          <a:blip r:embed="rId2" cstate="print"/>
          <a:srcRect l="10762" t="6695" r="59940" b="55071"/>
          <a:stretch>
            <a:fillRect/>
          </a:stretch>
        </p:blipFill>
        <p:spPr bwMode="auto">
          <a:xfrm rot="5400000">
            <a:off x="2500298" y="571480"/>
            <a:ext cx="4214842" cy="792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Далее уравнение № 12 </a:t>
            </a:r>
            <a:br>
              <a:rPr lang="ru-RU" dirty="0" smtClean="0"/>
            </a:br>
            <a:r>
              <a:rPr lang="ru-RU" dirty="0" smtClean="0"/>
              <a:t>( из таблицы )</a:t>
            </a:r>
            <a:endParaRPr lang="ru-RU" dirty="0"/>
          </a:p>
        </p:txBody>
      </p:sp>
      <p:pic>
        <p:nvPicPr>
          <p:cNvPr id="4" name="Содержимое 3" descr="C:\Users\Марина\Desktop\6.tif"/>
          <p:cNvPicPr>
            <a:picLocks noGrp="1"/>
          </p:cNvPicPr>
          <p:nvPr>
            <p:ph idx="1"/>
          </p:nvPr>
        </p:nvPicPr>
        <p:blipFill>
          <a:blip r:embed="rId2" cstate="print"/>
          <a:srcRect l="45770" t="5924" r="12660" b="53270"/>
          <a:stretch>
            <a:fillRect/>
          </a:stretch>
        </p:blipFill>
        <p:spPr bwMode="auto">
          <a:xfrm rot="5400000">
            <a:off x="2178842" y="107119"/>
            <a:ext cx="5072100" cy="785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</a:t>
            </a:r>
            <a:r>
              <a:rPr lang="en-US" dirty="0" smtClean="0"/>
              <a:t>V</a:t>
            </a:r>
            <a:r>
              <a:rPr lang="ru-RU" dirty="0" smtClean="0"/>
              <a:t> (10 мин)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Урок завершает самостоятельная работа  (под копировальную бумагу).</a:t>
            </a:r>
          </a:p>
          <a:p>
            <a:r>
              <a:rPr lang="ru-RU" dirty="0" smtClean="0"/>
              <a:t>Учащимся предлагается решить уравнения из таблицы.</a:t>
            </a:r>
          </a:p>
          <a:p>
            <a:r>
              <a:rPr lang="ru-RU" dirty="0" smtClean="0"/>
              <a:t>Вариант</a:t>
            </a:r>
            <a:r>
              <a:rPr lang="en-US" dirty="0" smtClean="0"/>
              <a:t> I</a:t>
            </a:r>
            <a:r>
              <a:rPr lang="ru-RU" dirty="0" smtClean="0"/>
              <a:t> - № 6; № 2.</a:t>
            </a:r>
          </a:p>
          <a:p>
            <a:r>
              <a:rPr lang="ru-RU" dirty="0" smtClean="0"/>
              <a:t>Вариант </a:t>
            </a:r>
            <a:r>
              <a:rPr lang="en-US" dirty="0" smtClean="0"/>
              <a:t>II</a:t>
            </a:r>
            <a:r>
              <a:rPr lang="ru-RU" dirty="0" smtClean="0"/>
              <a:t>- №7; № 3.</a:t>
            </a:r>
          </a:p>
          <a:p>
            <a:r>
              <a:rPr lang="ru-RU" dirty="0" smtClean="0"/>
              <a:t>Учитель собирает копии решений.</a:t>
            </a:r>
          </a:p>
          <a:p>
            <a:r>
              <a:rPr lang="ru-RU" dirty="0" smtClean="0"/>
              <a:t>Учащиеся осуществляют самопроверку по готовым решениям на доске с помощью проектора, получают разъяснения по возникающим при этом вопросам. </a:t>
            </a:r>
          </a:p>
          <a:p>
            <a:r>
              <a:rPr lang="ru-RU" dirty="0" smtClean="0"/>
              <a:t>В дальнейшем проводится индивидуальная работа с учениками, кто пропустил ошибки. 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</a:t>
            </a:r>
            <a:r>
              <a:rPr lang="en-US" dirty="0" smtClean="0"/>
              <a:t>I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Задание 1.</a:t>
            </a:r>
            <a:endParaRPr lang="ru-RU" dirty="0"/>
          </a:p>
        </p:txBody>
      </p:sp>
      <p:pic>
        <p:nvPicPr>
          <p:cNvPr id="4" name="Содержимое 3" descr="C:\Users\Марина\Desktop\7.tif"/>
          <p:cNvPicPr>
            <a:picLocks noGrp="1"/>
          </p:cNvPicPr>
          <p:nvPr>
            <p:ph idx="1"/>
          </p:nvPr>
        </p:nvPicPr>
        <p:blipFill>
          <a:blip r:embed="rId2" cstate="print"/>
          <a:srcRect l="38697" t="52771" r="39237" b="6799"/>
          <a:stretch>
            <a:fillRect/>
          </a:stretch>
        </p:blipFill>
        <p:spPr bwMode="auto">
          <a:xfrm rot="5400000">
            <a:off x="2238114" y="-380782"/>
            <a:ext cx="4596331" cy="850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</a:t>
            </a:r>
            <a:endParaRPr lang="ru-RU" dirty="0"/>
          </a:p>
        </p:txBody>
      </p:sp>
      <p:pic>
        <p:nvPicPr>
          <p:cNvPr id="4" name="Содержимое 3" descr="C:\Users\Марина\Desktop\7.tif"/>
          <p:cNvPicPr>
            <a:picLocks noGrp="1"/>
          </p:cNvPicPr>
          <p:nvPr>
            <p:ph idx="1"/>
          </p:nvPr>
        </p:nvPicPr>
        <p:blipFill>
          <a:blip r:embed="rId2" cstate="print"/>
          <a:srcRect l="60430" t="52565" r="10487" b="6111"/>
          <a:stretch>
            <a:fillRect/>
          </a:stretch>
        </p:blipFill>
        <p:spPr bwMode="auto">
          <a:xfrm rot="5400000">
            <a:off x="2481588" y="265880"/>
            <a:ext cx="4252259" cy="764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 </a:t>
            </a:r>
            <a:r>
              <a:rPr lang="en-US" dirty="0" smtClean="0"/>
              <a:t>II </a:t>
            </a:r>
            <a:r>
              <a:rPr lang="ru-RU" dirty="0" smtClean="0"/>
              <a:t>Задание 1.</a:t>
            </a:r>
            <a:endParaRPr lang="ru-RU" dirty="0"/>
          </a:p>
        </p:txBody>
      </p:sp>
      <p:pic>
        <p:nvPicPr>
          <p:cNvPr id="4" name="Содержимое 3" descr="C:\Users\Марина\Desktop\7.tif"/>
          <p:cNvPicPr>
            <a:picLocks noGrp="1"/>
          </p:cNvPicPr>
          <p:nvPr>
            <p:ph idx="1"/>
          </p:nvPr>
        </p:nvPicPr>
        <p:blipFill>
          <a:blip r:embed="rId2" cstate="print"/>
          <a:srcRect l="12788" t="3968" r="61669" b="55767"/>
          <a:stretch>
            <a:fillRect/>
          </a:stretch>
        </p:blipFill>
        <p:spPr bwMode="auto">
          <a:xfrm rot="5400000">
            <a:off x="2178827" y="-107181"/>
            <a:ext cx="5072098" cy="828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2.</a:t>
            </a:r>
            <a:endParaRPr lang="ru-RU" dirty="0"/>
          </a:p>
        </p:txBody>
      </p:sp>
      <p:pic>
        <p:nvPicPr>
          <p:cNvPr id="4" name="Содержимое 3" descr="C:\Users\Марина\Desktop\7.tif"/>
          <p:cNvPicPr>
            <a:picLocks noGrp="1"/>
          </p:cNvPicPr>
          <p:nvPr>
            <p:ph idx="1"/>
          </p:nvPr>
        </p:nvPicPr>
        <p:blipFill>
          <a:blip r:embed="rId2" cstate="print"/>
          <a:srcRect l="38242" t="3281" r="30487" b="57143"/>
          <a:stretch>
            <a:fillRect/>
          </a:stretch>
        </p:blipFill>
        <p:spPr bwMode="auto">
          <a:xfrm rot="5400000">
            <a:off x="2071671" y="-22"/>
            <a:ext cx="4643469" cy="792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урока: (2 мин).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Проверка  графика предложенного  в начале урока для самооценки .</a:t>
            </a:r>
          </a:p>
          <a:p>
            <a:r>
              <a:rPr lang="ru-RU" dirty="0" smtClean="0"/>
              <a:t> Домашнее задание: решить уравнения из таблицы: № 4( несколькими способами),</a:t>
            </a:r>
          </a:p>
          <a:p>
            <a:pPr>
              <a:buNone/>
            </a:pPr>
            <a:r>
              <a:rPr lang="ru-RU" dirty="0" smtClean="0"/>
              <a:t>            № 5, № 9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Экран или интерактивная доска, компьютер, проектор.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партах учащихся: таблица со списком уравнений, карточки с заданием теста, копировальная бумага.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Самооценка: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dirty="0" smtClean="0"/>
              <a:t>Для самоанализа своей деятельности на уроке ученики заполняют таблицу, где  отмечают самооценку от 1 до 5 баллов по этапам. (На партах у всех в начале урока).</a:t>
            </a:r>
            <a:endParaRPr lang="ru-RU" sz="3600" dirty="0" smtClean="0"/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428759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Примеры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 </a:t>
            </a:r>
            <a:r>
              <a:rPr lang="ru-RU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для самооценки</a:t>
            </a:r>
            <a:endParaRPr lang="ru-RU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3116"/>
            <a:ext cx="8501122" cy="400052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Выполнил: Иванов _______                                   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071679"/>
          <a:ext cx="7858182" cy="3262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697"/>
                <a:gridCol w="1309697"/>
                <a:gridCol w="1309697"/>
                <a:gridCol w="1309697"/>
                <a:gridCol w="1309697"/>
                <a:gridCol w="1309697"/>
              </a:tblGrid>
              <a:tr h="107156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№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Этап 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Этап 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II</a:t>
                      </a:r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Этап 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III</a:t>
                      </a:r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Этап 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IV</a:t>
                      </a:r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Этап  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V</a:t>
                      </a:r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9538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Ученик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9538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Учитель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</a:bodyPr>
          <a:lstStyle/>
          <a:p>
            <a:r>
              <a:rPr lang="ru-RU" dirty="0" smtClean="0"/>
              <a:t>Ход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Вводная беседа.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Методы решения.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Тест (с взаимоконтролем).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Различные способы решения уравнений.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Индивидуальная работа с учениками, кто допустил ошибки.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Домашняя работа.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Вводная беседа: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-Сегодня рассмотрим методы решения тригонометрических уравнений. Знаем, что правильно выбранный метод часто позволяет существенно упростить решение, поэтому все изученные методы всегда нужно держать в зоне своего внимания, чтобы решать конкретные задачи наиболее подходящим методом.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 </a:t>
            </a:r>
            <a:r>
              <a:rPr lang="en-US" dirty="0" smtClean="0"/>
              <a:t>I</a:t>
            </a:r>
            <a:r>
              <a:rPr lang="ru-RU" dirty="0" smtClean="0"/>
              <a:t> (5 мин)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классификацию тригонометрических уравнений по методам решений. ( Таблицы на партах у всех). Рядом с каждым уравнением 1-12 указать номер метода, которым можно решить данное уравнение наиболее рациональным способом.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Обсуждение проводится в быстром темпе.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Выясняем в каком примере применяется наибольшее количество методов можно применить. ( 12 примере).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Отметим, что первые три методов являются традиционными для решения тригонометрических уравнений. Также отмечаем, что последний метод рассматривается достаточно редко. Поэтому остановимся на этом методе особо.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1480</TotalTime>
  <Words>714</Words>
  <Application>Microsoft Office PowerPoint</Application>
  <PresentationFormat>Экран (4:3)</PresentationFormat>
  <Paragraphs>99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Модульная</vt:lpstr>
      <vt:lpstr>учитель математики высшей квалификационной категории МКОУ СОШ № 2  г.п.Нарткала   2014 г.</vt:lpstr>
      <vt:lpstr> </vt:lpstr>
      <vt:lpstr>Цели:</vt:lpstr>
      <vt:lpstr>Оборудование:</vt:lpstr>
      <vt:lpstr>Самооценка:</vt:lpstr>
      <vt:lpstr>Примеры  для самооценки</vt:lpstr>
      <vt:lpstr>Ход урока:</vt:lpstr>
      <vt:lpstr>Вводная беседа:</vt:lpstr>
      <vt:lpstr>Этап I (5 мин)</vt:lpstr>
      <vt:lpstr>Этап I.(5 мин)  Классификация уравнений по методам решения.</vt:lpstr>
      <vt:lpstr>Этап II (10 мин) Метод использования свойств ограниченности функции.</vt:lpstr>
      <vt:lpstr>Решение уравнений № 1 из таблицы.</vt:lpstr>
      <vt:lpstr>Общее решение:</vt:lpstr>
      <vt:lpstr>Суть метода использования одноименных тригонометрических уравнений</vt:lpstr>
      <vt:lpstr>Примеры : </vt:lpstr>
      <vt:lpstr>Пример  № 10</vt:lpstr>
      <vt:lpstr>Пример № 8 </vt:lpstr>
      <vt:lpstr>Пример № 11</vt:lpstr>
      <vt:lpstr>Этап III ( 5 мин)</vt:lpstr>
      <vt:lpstr>Системно-обобщающая таблица</vt:lpstr>
      <vt:lpstr>Тест (с взаимоконтролем)  Вариант 1</vt:lpstr>
      <vt:lpstr>Вариант   2</vt:lpstr>
      <vt:lpstr>Этап III (13 мин)</vt:lpstr>
      <vt:lpstr>Способ 1. Сведения к однородному уравнению.</vt:lpstr>
      <vt:lpstr>Способ 2. Преобразование суммы в произведение.</vt:lpstr>
      <vt:lpstr>Способ 3. Введение вспомогательного угла.</vt:lpstr>
      <vt:lpstr>Способ 4. Введение выражений </vt:lpstr>
      <vt:lpstr>Пояснение:</vt:lpstr>
      <vt:lpstr>Уравнение примет вид : (по формуле 1) : </vt:lpstr>
      <vt:lpstr>Способ 5 . Введение  выражении </vt:lpstr>
      <vt:lpstr>Способ 6. Применение формулы</vt:lpstr>
      <vt:lpstr>Далее уравнение № 12  ( из таблицы )</vt:lpstr>
      <vt:lpstr>Этап V (10 мин)</vt:lpstr>
      <vt:lpstr>Вариант I  Задание 1.</vt:lpstr>
      <vt:lpstr>Задание 2.</vt:lpstr>
      <vt:lpstr>Вариант II Задание 1.</vt:lpstr>
      <vt:lpstr>Задание 2.</vt:lpstr>
      <vt:lpstr>Итоги урока: (2 мин).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решения хорош,  если с самого начала мы  можем предвидеть -  и  впоследствии подтвердить  это - что, следуя этому  методу, мы достигнем цели.                                                                                       /Лейбниц/</dc:title>
  <dc:creator>Марина</dc:creator>
  <cp:lastModifiedBy>Марина</cp:lastModifiedBy>
  <cp:revision>124</cp:revision>
  <dcterms:created xsi:type="dcterms:W3CDTF">2013-11-29T12:49:32Z</dcterms:created>
  <dcterms:modified xsi:type="dcterms:W3CDTF">2014-02-14T10:17:09Z</dcterms:modified>
</cp:coreProperties>
</file>